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6"/>
  </p:handoutMasterIdLst>
  <p:sldIdLst>
    <p:sldId id="256" r:id="rId2"/>
    <p:sldId id="260" r:id="rId3"/>
    <p:sldId id="261" r:id="rId4"/>
    <p:sldId id="263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FF0"/>
    <a:srgbClr val="D4DFE3"/>
    <a:srgbClr val="6291A2"/>
    <a:srgbClr val="A5C1CB"/>
    <a:srgbClr val="ABC4CD"/>
    <a:srgbClr val="AAC3CB"/>
    <a:srgbClr val="C9D8DD"/>
    <a:srgbClr val="D8E2E5"/>
    <a:srgbClr val="CAD9DD"/>
    <a:srgbClr val="CFDC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26" autoAdjust="0"/>
    <p:restoredTop sz="94660"/>
  </p:normalViewPr>
  <p:slideViewPr>
    <p:cSldViewPr snapToGrid="0">
      <p:cViewPr varScale="1">
        <p:scale>
          <a:sx n="98" d="100"/>
          <a:sy n="98" d="100"/>
        </p:scale>
        <p:origin x="48" y="12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55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49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257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605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324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2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274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821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571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75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81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BC93E3F-ED7A-A4CD-B778-800C8A55A6F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535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4013187-4F7E-38A9-58A0-1C6848933FA1}"/>
              </a:ext>
            </a:extLst>
          </p:cNvPr>
          <p:cNvSpPr txBox="1"/>
          <p:nvPr/>
        </p:nvSpPr>
        <p:spPr>
          <a:xfrm>
            <a:off x="458724" y="1362888"/>
            <a:ext cx="11274552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Редкие варианты нуклеотидной последовательности в генах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пироптоза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недоношенных новорожденных с бронхолегочной дисплазией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Михаленко Е.П.</a:t>
            </a:r>
            <a:r>
              <a:rPr lang="ru-RU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Малышева О.М.</a:t>
            </a:r>
            <a:r>
              <a:rPr lang="ru-RU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Сухарева А.П.</a:t>
            </a:r>
            <a:r>
              <a:rPr lang="ru-RU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2,3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Артюшевская М.В.</a:t>
            </a:r>
            <a:r>
              <a:rPr lang="ru-RU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2,3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Кильчевский А.В.</a:t>
            </a:r>
            <a:r>
              <a:rPr lang="ru-RU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endParaRPr lang="ru-RU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Государственное научное учреждение Институт генетики и цитологии Национальной академии наук Беларуси 220072, г. Минск, Республика Беларусь; michalenko75@mail.ru</a:t>
            </a:r>
          </a:p>
          <a:p>
            <a:pPr algn="just"/>
            <a:r>
              <a:rPr lang="ru-RU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Учреждения образования «Белорусский государственный медицинский университет» 220083, г. Минск, Республика Беларусь</a:t>
            </a:r>
          </a:p>
          <a:p>
            <a:pPr algn="just"/>
            <a:r>
              <a:rPr lang="ru-RU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Учреждение здравоохранения «Клинический родильный дом Минской области» 220076, г. Минск, Республика Беларусь</a:t>
            </a: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Группа 56">
            <a:extLst>
              <a:ext uri="{FF2B5EF4-FFF2-40B4-BE49-F238E27FC236}">
                <a16:creationId xmlns="" xmlns:a16="http://schemas.microsoft.com/office/drawing/2014/main" id="{4FC5EE53-81A1-16FB-3D9B-B77A921A1E40}"/>
              </a:ext>
            </a:extLst>
          </p:cNvPr>
          <p:cNvGrpSpPr/>
          <p:nvPr/>
        </p:nvGrpSpPr>
        <p:grpSpPr>
          <a:xfrm>
            <a:off x="2664370" y="731314"/>
            <a:ext cx="9234087" cy="668844"/>
            <a:chOff x="576072" y="822960"/>
            <a:chExt cx="11317224" cy="662940"/>
          </a:xfrm>
          <a:solidFill>
            <a:srgbClr val="E9EFF0"/>
          </a:solidFill>
        </p:grpSpPr>
        <p:sp>
          <p:nvSpPr>
            <p:cNvPr id="58" name="Прямоугольник 57">
              <a:extLst>
                <a:ext uri="{FF2B5EF4-FFF2-40B4-BE49-F238E27FC236}">
                  <a16:creationId xmlns="" xmlns:a16="http://schemas.microsoft.com/office/drawing/2014/main" id="{734D0020-24D3-49BA-43C2-085B29EE03F6}"/>
                </a:ext>
              </a:extLst>
            </p:cNvPr>
            <p:cNvSpPr/>
            <p:nvPr/>
          </p:nvSpPr>
          <p:spPr>
            <a:xfrm>
              <a:off x="868680" y="822960"/>
              <a:ext cx="11024616" cy="6629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>
              <a:extLst>
                <a:ext uri="{FF2B5EF4-FFF2-40B4-BE49-F238E27FC236}">
                  <a16:creationId xmlns="" xmlns:a16="http://schemas.microsoft.com/office/drawing/2014/main" id="{B1DD54B0-0E69-EEF5-39F0-76F53E7ED205}"/>
                </a:ext>
              </a:extLst>
            </p:cNvPr>
            <p:cNvSpPr/>
            <p:nvPr/>
          </p:nvSpPr>
          <p:spPr>
            <a:xfrm>
              <a:off x="576072" y="822960"/>
              <a:ext cx="619506" cy="6629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49EE42B-7DBF-DBF3-CF0E-2D0382360633}"/>
              </a:ext>
            </a:extLst>
          </p:cNvPr>
          <p:cNvSpPr txBox="1"/>
          <p:nvPr/>
        </p:nvSpPr>
        <p:spPr>
          <a:xfrm>
            <a:off x="364365" y="110026"/>
            <a:ext cx="66392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sz="1800" dirty="0"/>
              <a:t>  </a:t>
            </a:r>
          </a:p>
        </p:txBody>
      </p:sp>
      <p:grpSp>
        <p:nvGrpSpPr>
          <p:cNvPr id="61" name="Группа 60">
            <a:extLst>
              <a:ext uri="{FF2B5EF4-FFF2-40B4-BE49-F238E27FC236}">
                <a16:creationId xmlns="" xmlns:a16="http://schemas.microsoft.com/office/drawing/2014/main" id="{5DCBBCF8-6FD9-75DF-0A5B-4AACD0ED69C7}"/>
              </a:ext>
            </a:extLst>
          </p:cNvPr>
          <p:cNvGrpSpPr/>
          <p:nvPr/>
        </p:nvGrpSpPr>
        <p:grpSpPr>
          <a:xfrm>
            <a:off x="2664370" y="1580665"/>
            <a:ext cx="9254217" cy="955618"/>
            <a:chOff x="576072" y="822960"/>
            <a:chExt cx="11317224" cy="662940"/>
          </a:xfrm>
          <a:solidFill>
            <a:srgbClr val="E9EFF0"/>
          </a:solidFill>
        </p:grpSpPr>
        <p:sp>
          <p:nvSpPr>
            <p:cNvPr id="62" name="Прямоугольник 61">
              <a:extLst>
                <a:ext uri="{FF2B5EF4-FFF2-40B4-BE49-F238E27FC236}">
                  <a16:creationId xmlns="" xmlns:a16="http://schemas.microsoft.com/office/drawing/2014/main" id="{7BEBCE06-DDFD-24F8-5029-2AD90B0B583D}"/>
                </a:ext>
              </a:extLst>
            </p:cNvPr>
            <p:cNvSpPr/>
            <p:nvPr/>
          </p:nvSpPr>
          <p:spPr>
            <a:xfrm>
              <a:off x="868680" y="822960"/>
              <a:ext cx="11024616" cy="6629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>
              <a:extLst>
                <a:ext uri="{FF2B5EF4-FFF2-40B4-BE49-F238E27FC236}">
                  <a16:creationId xmlns="" xmlns:a16="http://schemas.microsoft.com/office/drawing/2014/main" id="{FDA5E885-5711-71D2-8F2E-D77F735916D8}"/>
                </a:ext>
              </a:extLst>
            </p:cNvPr>
            <p:cNvSpPr/>
            <p:nvPr/>
          </p:nvSpPr>
          <p:spPr>
            <a:xfrm>
              <a:off x="576072" y="822960"/>
              <a:ext cx="619506" cy="6629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4" name="Группа 63">
            <a:extLst>
              <a:ext uri="{FF2B5EF4-FFF2-40B4-BE49-F238E27FC236}">
                <a16:creationId xmlns="" xmlns:a16="http://schemas.microsoft.com/office/drawing/2014/main" id="{CE231871-FADA-4076-14A0-6503A82C5A4D}"/>
              </a:ext>
            </a:extLst>
          </p:cNvPr>
          <p:cNvGrpSpPr/>
          <p:nvPr/>
        </p:nvGrpSpPr>
        <p:grpSpPr>
          <a:xfrm>
            <a:off x="2664370" y="2716790"/>
            <a:ext cx="9250298" cy="658325"/>
            <a:chOff x="576072" y="822960"/>
            <a:chExt cx="11317224" cy="662940"/>
          </a:xfrm>
          <a:solidFill>
            <a:srgbClr val="E9EFF0"/>
          </a:solidFill>
        </p:grpSpPr>
        <p:sp>
          <p:nvSpPr>
            <p:cNvPr id="65" name="Прямоугольник 64">
              <a:extLst>
                <a:ext uri="{FF2B5EF4-FFF2-40B4-BE49-F238E27FC236}">
                  <a16:creationId xmlns="" xmlns:a16="http://schemas.microsoft.com/office/drawing/2014/main" id="{A1BF5FD3-ADED-DE76-9E8A-A158BB99623E}"/>
                </a:ext>
              </a:extLst>
            </p:cNvPr>
            <p:cNvSpPr/>
            <p:nvPr/>
          </p:nvSpPr>
          <p:spPr>
            <a:xfrm>
              <a:off x="868680" y="822960"/>
              <a:ext cx="11024616" cy="6629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>
              <a:extLst>
                <a:ext uri="{FF2B5EF4-FFF2-40B4-BE49-F238E27FC236}">
                  <a16:creationId xmlns="" xmlns:a16="http://schemas.microsoft.com/office/drawing/2014/main" id="{DFA952D4-A725-F51D-217C-190077417578}"/>
                </a:ext>
              </a:extLst>
            </p:cNvPr>
            <p:cNvSpPr/>
            <p:nvPr/>
          </p:nvSpPr>
          <p:spPr>
            <a:xfrm>
              <a:off x="576072" y="822960"/>
              <a:ext cx="619506" cy="6629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7" name="Группа 66">
            <a:extLst>
              <a:ext uri="{FF2B5EF4-FFF2-40B4-BE49-F238E27FC236}">
                <a16:creationId xmlns="" xmlns:a16="http://schemas.microsoft.com/office/drawing/2014/main" id="{1CD98AAC-1D2E-244B-2D22-87A943823975}"/>
              </a:ext>
            </a:extLst>
          </p:cNvPr>
          <p:cNvGrpSpPr/>
          <p:nvPr/>
        </p:nvGrpSpPr>
        <p:grpSpPr>
          <a:xfrm>
            <a:off x="2660354" y="3561488"/>
            <a:ext cx="9232926" cy="1225793"/>
            <a:chOff x="576072" y="822960"/>
            <a:chExt cx="11317224" cy="662940"/>
          </a:xfrm>
          <a:solidFill>
            <a:srgbClr val="E9EFF0"/>
          </a:solidFill>
        </p:grpSpPr>
        <p:sp>
          <p:nvSpPr>
            <p:cNvPr id="68" name="Прямоугольник 67">
              <a:extLst>
                <a:ext uri="{FF2B5EF4-FFF2-40B4-BE49-F238E27FC236}">
                  <a16:creationId xmlns="" xmlns:a16="http://schemas.microsoft.com/office/drawing/2014/main" id="{B5E61245-EBEE-79C9-D33A-888DAB64E9AF}"/>
                </a:ext>
              </a:extLst>
            </p:cNvPr>
            <p:cNvSpPr/>
            <p:nvPr/>
          </p:nvSpPr>
          <p:spPr>
            <a:xfrm>
              <a:off x="868680" y="822960"/>
              <a:ext cx="11024616" cy="6629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>
              <a:extLst>
                <a:ext uri="{FF2B5EF4-FFF2-40B4-BE49-F238E27FC236}">
                  <a16:creationId xmlns="" xmlns:a16="http://schemas.microsoft.com/office/drawing/2014/main" id="{52A123E7-387E-B996-6907-9CBD2198E535}"/>
                </a:ext>
              </a:extLst>
            </p:cNvPr>
            <p:cNvSpPr/>
            <p:nvPr/>
          </p:nvSpPr>
          <p:spPr>
            <a:xfrm>
              <a:off x="576072" y="822960"/>
              <a:ext cx="619506" cy="6629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A82E16B6-F9B1-FF60-4092-4FF436C6739B}"/>
              </a:ext>
            </a:extLst>
          </p:cNvPr>
          <p:cNvSpPr txBox="1"/>
          <p:nvPr/>
        </p:nvSpPr>
        <p:spPr>
          <a:xfrm>
            <a:off x="2799570" y="3576863"/>
            <a:ext cx="91129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необходимость поиска генетических детерминант, определяющих развитие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иммуновоспалительного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ответа у пациентов с БЛД.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Пироптоз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одним из механизмов иммунного ответа и играет важную роль в возникновении и развитии ряда воспалительных реакций.</a:t>
            </a:r>
            <a:endParaRPr lang="x-non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9FB76E75-7773-4AE4-3197-5779FA7ACC64}"/>
              </a:ext>
            </a:extLst>
          </p:cNvPr>
          <p:cNvSpPr txBox="1"/>
          <p:nvPr/>
        </p:nvSpPr>
        <p:spPr>
          <a:xfrm>
            <a:off x="2803586" y="2728784"/>
            <a:ext cx="91342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 БЛД подвержены частым ОРВИ, протекающими с явлениями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бронхообструкции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нередко требующими госпитализации; имеют высокий риск развития бронхиальной астмы.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8E8EA6A5-B9B4-E0E5-95BE-220A43C0DB6A}"/>
              </a:ext>
            </a:extLst>
          </p:cNvPr>
          <p:cNvSpPr txBox="1"/>
          <p:nvPr/>
        </p:nvSpPr>
        <p:spPr>
          <a:xfrm>
            <a:off x="2803586" y="1577355"/>
            <a:ext cx="913898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мере того, как выхаживается всё больше крайне незрелых недоношенных детей, частота бронхолегочной дисплазии (БЛД) остаётся относительно стабильной, но абсолютное количество детей продолжает увеличиваться.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1137080D-04D4-AB94-64C1-6D7BE0FEAC84}"/>
              </a:ext>
            </a:extLst>
          </p:cNvPr>
          <p:cNvSpPr txBox="1"/>
          <p:nvPr/>
        </p:nvSpPr>
        <p:spPr>
          <a:xfrm>
            <a:off x="2803586" y="743132"/>
            <a:ext cx="91190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Республике Беларусь процент недоношенных детей от общего числа живорождённых младенцев в последние годы остаётся стабильным и составляет 4,0-4,5%.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A58F03A1-72B5-3788-E008-E0CA2268E76C}"/>
              </a:ext>
            </a:extLst>
          </p:cNvPr>
          <p:cNvSpPr txBox="1"/>
          <p:nvPr/>
        </p:nvSpPr>
        <p:spPr>
          <a:xfrm>
            <a:off x="364365" y="5081521"/>
            <a:ext cx="115081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2000" dirty="0"/>
          </a:p>
        </p:txBody>
      </p:sp>
      <p:grpSp>
        <p:nvGrpSpPr>
          <p:cNvPr id="75" name="Группа 74">
            <a:extLst>
              <a:ext uri="{FF2B5EF4-FFF2-40B4-BE49-F238E27FC236}">
                <a16:creationId xmlns="" xmlns:a16="http://schemas.microsoft.com/office/drawing/2014/main" id="{C530D6CA-15BD-229D-C3DC-174E76BF6741}"/>
              </a:ext>
            </a:extLst>
          </p:cNvPr>
          <p:cNvGrpSpPr/>
          <p:nvPr/>
        </p:nvGrpSpPr>
        <p:grpSpPr>
          <a:xfrm>
            <a:off x="560330" y="5600309"/>
            <a:ext cx="11377487" cy="677080"/>
            <a:chOff x="576072" y="822960"/>
            <a:chExt cx="11317224" cy="662940"/>
          </a:xfrm>
          <a:solidFill>
            <a:srgbClr val="CFDCDF"/>
          </a:solidFill>
        </p:grpSpPr>
        <p:sp>
          <p:nvSpPr>
            <p:cNvPr id="76" name="Прямоугольник 75">
              <a:extLst>
                <a:ext uri="{FF2B5EF4-FFF2-40B4-BE49-F238E27FC236}">
                  <a16:creationId xmlns="" xmlns:a16="http://schemas.microsoft.com/office/drawing/2014/main" id="{AB3DE1DE-7F0F-ACB7-7990-D8B496A6A045}"/>
                </a:ext>
              </a:extLst>
            </p:cNvPr>
            <p:cNvSpPr/>
            <p:nvPr/>
          </p:nvSpPr>
          <p:spPr>
            <a:xfrm>
              <a:off x="868680" y="822960"/>
              <a:ext cx="11024616" cy="6629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>
              <a:extLst>
                <a:ext uri="{FF2B5EF4-FFF2-40B4-BE49-F238E27FC236}">
                  <a16:creationId xmlns="" xmlns:a16="http://schemas.microsoft.com/office/drawing/2014/main" id="{16647EDA-26C2-C9A7-3D6E-5B68EF7E088B}"/>
                </a:ext>
              </a:extLst>
            </p:cNvPr>
            <p:cNvSpPr/>
            <p:nvPr/>
          </p:nvSpPr>
          <p:spPr>
            <a:xfrm>
              <a:off x="576072" y="822960"/>
              <a:ext cx="619506" cy="6629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AE251718-93AE-933F-6FE8-32818C1D7114}"/>
              </a:ext>
            </a:extLst>
          </p:cNvPr>
          <p:cNvSpPr txBox="1"/>
          <p:nvPr/>
        </p:nvSpPr>
        <p:spPr>
          <a:xfrm>
            <a:off x="658439" y="5610398"/>
            <a:ext cx="112388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пределить редкие варианты нуклеотидной последовательности генов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пироптоза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CHMP7, NLRC4, NLRP1, NLRP2, NLRP3, NLRP6, NLRP7, NLRP9, NLRP10, NLRP12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у недоношенных новорожденных с БЛД.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730" y="742156"/>
            <a:ext cx="1557334" cy="18168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727" y="2530773"/>
            <a:ext cx="1557334" cy="16728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9489" y="4141304"/>
            <a:ext cx="230674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Внешний вид грудной клетки и рентгенограмма ребенка В. с БЛД*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47233" y="6535573"/>
            <a:ext cx="66447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*Получено согласие законного представителя ребенка на публикацию изображений </a:t>
            </a:r>
          </a:p>
        </p:txBody>
      </p:sp>
    </p:spTree>
    <p:extLst>
      <p:ext uri="{BB962C8B-B14F-4D97-AF65-F5344CB8AC3E}">
        <p14:creationId xmlns:p14="http://schemas.microsoft.com/office/powerpoint/2010/main" val="1583546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208F14D4-FA2E-E6C6-16E5-B87015380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DAB3417-311F-0D42-D400-38878839019C}"/>
              </a:ext>
            </a:extLst>
          </p:cNvPr>
          <p:cNvSpPr txBox="1"/>
          <p:nvPr/>
        </p:nvSpPr>
        <p:spPr>
          <a:xfrm>
            <a:off x="268776" y="206220"/>
            <a:ext cx="113398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методы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5E489D46-F1ED-1B15-358E-F158E00919AB}"/>
              </a:ext>
            </a:extLst>
          </p:cNvPr>
          <p:cNvGrpSpPr/>
          <p:nvPr/>
        </p:nvGrpSpPr>
        <p:grpSpPr>
          <a:xfrm>
            <a:off x="707922" y="1538492"/>
            <a:ext cx="11287316" cy="502393"/>
            <a:chOff x="576072" y="822960"/>
            <a:chExt cx="11317224" cy="662940"/>
          </a:xfrm>
          <a:solidFill>
            <a:srgbClr val="E9EFF0"/>
          </a:solidFill>
        </p:grpSpPr>
        <p:sp>
          <p:nvSpPr>
            <p:cNvPr id="5" name="Прямоугольник 4">
              <a:extLst>
                <a:ext uri="{FF2B5EF4-FFF2-40B4-BE49-F238E27FC236}">
                  <a16:creationId xmlns="" xmlns:a16="http://schemas.microsoft.com/office/drawing/2014/main" id="{F2D2529A-E23D-1C68-D393-0D1DAA77FA54}"/>
                </a:ext>
              </a:extLst>
            </p:cNvPr>
            <p:cNvSpPr/>
            <p:nvPr/>
          </p:nvSpPr>
          <p:spPr>
            <a:xfrm>
              <a:off x="868680" y="822960"/>
              <a:ext cx="11024616" cy="6629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>
              <a:extLst>
                <a:ext uri="{FF2B5EF4-FFF2-40B4-BE49-F238E27FC236}">
                  <a16:creationId xmlns="" xmlns:a16="http://schemas.microsoft.com/office/drawing/2014/main" id="{A148F84D-181D-DBB6-E5D8-D25F3EA883EA}"/>
                </a:ext>
              </a:extLst>
            </p:cNvPr>
            <p:cNvSpPr/>
            <p:nvPr/>
          </p:nvSpPr>
          <p:spPr>
            <a:xfrm>
              <a:off x="576072" y="822960"/>
              <a:ext cx="619506" cy="6629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7DF57C-193B-EF1D-38B7-B690B73DBAAC}"/>
              </a:ext>
            </a:extLst>
          </p:cNvPr>
          <p:cNvSpPr txBox="1"/>
          <p:nvPr/>
        </p:nvSpPr>
        <p:spPr>
          <a:xfrm>
            <a:off x="830304" y="160502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олноэкзомное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секвенирование </a:t>
            </a:r>
            <a:endParaRPr lang="ru-RU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31DF85EC-9C57-E233-4B67-7583887E558A}"/>
              </a:ext>
            </a:extLst>
          </p:cNvPr>
          <p:cNvGrpSpPr/>
          <p:nvPr/>
        </p:nvGrpSpPr>
        <p:grpSpPr>
          <a:xfrm>
            <a:off x="707922" y="708745"/>
            <a:ext cx="11287316" cy="659558"/>
            <a:chOff x="576072" y="822960"/>
            <a:chExt cx="11317224" cy="662940"/>
          </a:xfrm>
          <a:solidFill>
            <a:srgbClr val="E9EFF0"/>
          </a:solidFill>
        </p:grpSpPr>
        <p:sp>
          <p:nvSpPr>
            <p:cNvPr id="15" name="Прямоугольник 14">
              <a:extLst>
                <a:ext uri="{FF2B5EF4-FFF2-40B4-BE49-F238E27FC236}">
                  <a16:creationId xmlns="" xmlns:a16="http://schemas.microsoft.com/office/drawing/2014/main" id="{3BCEADAA-5632-CED5-F085-E55923494223}"/>
                </a:ext>
              </a:extLst>
            </p:cNvPr>
            <p:cNvSpPr/>
            <p:nvPr/>
          </p:nvSpPr>
          <p:spPr>
            <a:xfrm>
              <a:off x="868680" y="822960"/>
              <a:ext cx="11024616" cy="6629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>
              <a:extLst>
                <a:ext uri="{FF2B5EF4-FFF2-40B4-BE49-F238E27FC236}">
                  <a16:creationId xmlns="" xmlns:a16="http://schemas.microsoft.com/office/drawing/2014/main" id="{D334058A-DFF2-AB6F-2BD6-01E989ECBE91}"/>
                </a:ext>
              </a:extLst>
            </p:cNvPr>
            <p:cNvSpPr/>
            <p:nvPr/>
          </p:nvSpPr>
          <p:spPr>
            <a:xfrm>
              <a:off x="576072" y="822960"/>
              <a:ext cx="619506" cy="6629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E11ECA9-F26A-704D-005F-EB3A11AB849A}"/>
              </a:ext>
            </a:extLst>
          </p:cNvPr>
          <p:cNvSpPr txBox="1"/>
          <p:nvPr/>
        </p:nvSpPr>
        <p:spPr>
          <a:xfrm>
            <a:off x="896924" y="704898"/>
            <a:ext cx="110983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Образцы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ДНК 68 недоношенных новорождённых в сроке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гестации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28–36 недель: 36 – с БЛД, 32 – без данного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осложне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ния </a:t>
            </a:r>
            <a:endParaRPr lang="ru-RU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36AB18E5-F84B-5AC6-6F83-F5FAE5646DF9}"/>
              </a:ext>
            </a:extLst>
          </p:cNvPr>
          <p:cNvGrpSpPr/>
          <p:nvPr/>
        </p:nvGrpSpPr>
        <p:grpSpPr>
          <a:xfrm>
            <a:off x="707922" y="2211074"/>
            <a:ext cx="11287316" cy="776536"/>
            <a:chOff x="576072" y="822960"/>
            <a:chExt cx="11317224" cy="662940"/>
          </a:xfrm>
          <a:solidFill>
            <a:srgbClr val="E9EFF0"/>
          </a:solidFill>
        </p:grpSpPr>
        <p:sp>
          <p:nvSpPr>
            <p:cNvPr id="18" name="Прямоугольник 17">
              <a:extLst>
                <a:ext uri="{FF2B5EF4-FFF2-40B4-BE49-F238E27FC236}">
                  <a16:creationId xmlns="" xmlns:a16="http://schemas.microsoft.com/office/drawing/2014/main" id="{F48BA3CA-FD5F-6E4F-E595-B11FA495A87B}"/>
                </a:ext>
              </a:extLst>
            </p:cNvPr>
            <p:cNvSpPr/>
            <p:nvPr/>
          </p:nvSpPr>
          <p:spPr>
            <a:xfrm>
              <a:off x="868680" y="822960"/>
              <a:ext cx="11024616" cy="6629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>
              <a:extLst>
                <a:ext uri="{FF2B5EF4-FFF2-40B4-BE49-F238E27FC236}">
                  <a16:creationId xmlns="" xmlns:a16="http://schemas.microsoft.com/office/drawing/2014/main" id="{57F9C26C-9130-607E-DC10-13F3784DCDC0}"/>
                </a:ext>
              </a:extLst>
            </p:cNvPr>
            <p:cNvSpPr/>
            <p:nvPr/>
          </p:nvSpPr>
          <p:spPr>
            <a:xfrm>
              <a:off x="576072" y="822960"/>
              <a:ext cx="619506" cy="6629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32A40A7C-E015-8FED-9A7B-E0E31C0D8549}"/>
              </a:ext>
            </a:extLst>
          </p:cNvPr>
          <p:cNvSpPr txBox="1"/>
          <p:nvPr/>
        </p:nvSpPr>
        <p:spPr>
          <a:xfrm>
            <a:off x="836262" y="2276177"/>
            <a:ext cx="111589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тбор нуклеотидных замен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изучаемых генах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MAF&lt;0,005 по базе данных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GnomAD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 исключением синонимичных)</a:t>
            </a:r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CAF9786-EB36-C50D-CA5A-D59A9BCF1344}"/>
              </a:ext>
            </a:extLst>
          </p:cNvPr>
          <p:cNvSpPr txBox="1"/>
          <p:nvPr/>
        </p:nvSpPr>
        <p:spPr>
          <a:xfrm>
            <a:off x="268776" y="3082717"/>
            <a:ext cx="113398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C091061B-5291-6E53-2AE6-D1EB4A035B0D}"/>
              </a:ext>
            </a:extLst>
          </p:cNvPr>
          <p:cNvSpPr txBox="1"/>
          <p:nvPr/>
        </p:nvSpPr>
        <p:spPr>
          <a:xfrm>
            <a:off x="7698658" y="6021254"/>
            <a:ext cx="42965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полиморфных локусов, выявленных в группах недоношенных новорожденных с БЛД и без осложнения</a:t>
            </a:r>
          </a:p>
        </p:txBody>
      </p:sp>
      <p:grpSp>
        <p:nvGrpSpPr>
          <p:cNvPr id="29" name="Группа 28">
            <a:extLst>
              <a:ext uri="{FF2B5EF4-FFF2-40B4-BE49-F238E27FC236}">
                <a16:creationId xmlns="" xmlns:a16="http://schemas.microsoft.com/office/drawing/2014/main" id="{1D4BB47C-56F0-0BAF-9B93-06DD6BC999B1}"/>
              </a:ext>
            </a:extLst>
          </p:cNvPr>
          <p:cNvGrpSpPr/>
          <p:nvPr/>
        </p:nvGrpSpPr>
        <p:grpSpPr>
          <a:xfrm>
            <a:off x="707922" y="3652789"/>
            <a:ext cx="6794091" cy="1508077"/>
            <a:chOff x="576072" y="822960"/>
            <a:chExt cx="11317224" cy="662940"/>
          </a:xfrm>
          <a:solidFill>
            <a:srgbClr val="CFDCDF"/>
          </a:solidFill>
        </p:grpSpPr>
        <p:sp>
          <p:nvSpPr>
            <p:cNvPr id="30" name="Прямоугольник 29">
              <a:extLst>
                <a:ext uri="{FF2B5EF4-FFF2-40B4-BE49-F238E27FC236}">
                  <a16:creationId xmlns="" xmlns:a16="http://schemas.microsoft.com/office/drawing/2014/main" id="{219D52A5-4F73-13AB-A778-A20DD6742884}"/>
                </a:ext>
              </a:extLst>
            </p:cNvPr>
            <p:cNvSpPr/>
            <p:nvPr/>
          </p:nvSpPr>
          <p:spPr>
            <a:xfrm>
              <a:off x="868680" y="822960"/>
              <a:ext cx="11024616" cy="6629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>
              <a:extLst>
                <a:ext uri="{FF2B5EF4-FFF2-40B4-BE49-F238E27FC236}">
                  <a16:creationId xmlns="" xmlns:a16="http://schemas.microsoft.com/office/drawing/2014/main" id="{1B8E75B1-2673-B3D1-C16C-3B9E4038AD5C}"/>
                </a:ext>
              </a:extLst>
            </p:cNvPr>
            <p:cNvSpPr/>
            <p:nvPr/>
          </p:nvSpPr>
          <p:spPr>
            <a:xfrm>
              <a:off x="576072" y="822960"/>
              <a:ext cx="619506" cy="6629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="" xmlns:a16="http://schemas.microsoft.com/office/drawing/2014/main" id="{CA7C4007-5E21-6311-2CD1-18D2FDAE9F8F}"/>
              </a:ext>
            </a:extLst>
          </p:cNvPr>
          <p:cNvGrpSpPr/>
          <p:nvPr/>
        </p:nvGrpSpPr>
        <p:grpSpPr>
          <a:xfrm>
            <a:off x="707922" y="5464303"/>
            <a:ext cx="6794091" cy="922015"/>
            <a:chOff x="576072" y="822960"/>
            <a:chExt cx="11317224" cy="662940"/>
          </a:xfrm>
          <a:solidFill>
            <a:srgbClr val="CFDCDF"/>
          </a:solidFill>
        </p:grpSpPr>
        <p:sp>
          <p:nvSpPr>
            <p:cNvPr id="42" name="Прямоугольник 41">
              <a:extLst>
                <a:ext uri="{FF2B5EF4-FFF2-40B4-BE49-F238E27FC236}">
                  <a16:creationId xmlns="" xmlns:a16="http://schemas.microsoft.com/office/drawing/2014/main" id="{11821CFB-ACB8-5002-D1FE-32CF5F933047}"/>
                </a:ext>
              </a:extLst>
            </p:cNvPr>
            <p:cNvSpPr/>
            <p:nvPr/>
          </p:nvSpPr>
          <p:spPr>
            <a:xfrm>
              <a:off x="868680" y="822960"/>
              <a:ext cx="11024616" cy="6629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>
              <a:extLst>
                <a:ext uri="{FF2B5EF4-FFF2-40B4-BE49-F238E27FC236}">
                  <a16:creationId xmlns="" xmlns:a16="http://schemas.microsoft.com/office/drawing/2014/main" id="{95B8734E-26E7-A892-CC52-9BB7C63C32B2}"/>
                </a:ext>
              </a:extLst>
            </p:cNvPr>
            <p:cNvSpPr/>
            <p:nvPr/>
          </p:nvSpPr>
          <p:spPr>
            <a:xfrm>
              <a:off x="576072" y="822960"/>
              <a:ext cx="619506" cy="6629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A640C752-7966-D50F-16EC-0A5186C01A23}"/>
              </a:ext>
            </a:extLst>
          </p:cNvPr>
          <p:cNvSpPr txBox="1"/>
          <p:nvPr/>
        </p:nvSpPr>
        <p:spPr>
          <a:xfrm>
            <a:off x="830304" y="3683539"/>
            <a:ext cx="667170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11 недоношенных новорожденных с БЛД и 10 без БЛД выявлено 19 гетерозиготных вариантов нуклеотидной последовательности с MAF&lt;0,005, приводящих к изменению аминокислотной последовательности (17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несинонимичных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 нонсенс, 1 вставка со сдвигом рамки считывания</a:t>
            </a:r>
          </a:p>
        </p:txBody>
      </p:sp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5C67013B-B421-F1E8-A435-86698F7E9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8658" y="3619787"/>
            <a:ext cx="4296580" cy="2473921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0308B08E-D54A-CE1F-0A7C-700165F0C616}"/>
              </a:ext>
            </a:extLst>
          </p:cNvPr>
          <p:cNvSpPr txBox="1"/>
          <p:nvPr/>
        </p:nvSpPr>
        <p:spPr>
          <a:xfrm>
            <a:off x="830304" y="5462988"/>
            <a:ext cx="66184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нуклеотидной последовательности rs149735961 гена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NLRP2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встречался у 4-х новорожденных (по 2 в каждой группе), остальные замены выявлены единично.</a:t>
            </a:r>
          </a:p>
        </p:txBody>
      </p:sp>
    </p:spTree>
    <p:extLst>
      <p:ext uri="{BB962C8B-B14F-4D97-AF65-F5344CB8AC3E}">
        <p14:creationId xmlns:p14="http://schemas.microsoft.com/office/powerpoint/2010/main" val="427937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>
            <a:extLst>
              <a:ext uri="{FF2B5EF4-FFF2-40B4-BE49-F238E27FC236}">
                <a16:creationId xmlns="" xmlns:a16="http://schemas.microsoft.com/office/drawing/2014/main" id="{B0B1A28A-0573-75B2-4C5B-B971A01642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169024"/>
              </p:ext>
            </p:extLst>
          </p:nvPr>
        </p:nvGraphicFramePr>
        <p:xfrm>
          <a:off x="367633" y="1174972"/>
          <a:ext cx="11456734" cy="3014201"/>
        </p:xfrm>
        <a:graphic>
          <a:graphicData uri="http://schemas.openxmlformats.org/drawingml/2006/table">
            <a:tbl>
              <a:tblPr/>
              <a:tblGrid>
                <a:gridCol w="893114">
                  <a:extLst>
                    <a:ext uri="{9D8B030D-6E8A-4147-A177-3AD203B41FA5}">
                      <a16:colId xmlns="" xmlns:a16="http://schemas.microsoft.com/office/drawing/2014/main" val="3948171067"/>
                    </a:ext>
                  </a:extLst>
                </a:gridCol>
                <a:gridCol w="1417040">
                  <a:extLst>
                    <a:ext uri="{9D8B030D-6E8A-4147-A177-3AD203B41FA5}">
                      <a16:colId xmlns="" xmlns:a16="http://schemas.microsoft.com/office/drawing/2014/main" val="1433634584"/>
                    </a:ext>
                  </a:extLst>
                </a:gridCol>
                <a:gridCol w="1662077">
                  <a:extLst>
                    <a:ext uri="{9D8B030D-6E8A-4147-A177-3AD203B41FA5}">
                      <a16:colId xmlns="" xmlns:a16="http://schemas.microsoft.com/office/drawing/2014/main" val="3176694148"/>
                    </a:ext>
                  </a:extLst>
                </a:gridCol>
                <a:gridCol w="2005781">
                  <a:extLst>
                    <a:ext uri="{9D8B030D-6E8A-4147-A177-3AD203B41FA5}">
                      <a16:colId xmlns="" xmlns:a16="http://schemas.microsoft.com/office/drawing/2014/main" val="3527809538"/>
                    </a:ext>
                  </a:extLst>
                </a:gridCol>
                <a:gridCol w="1932019">
                  <a:extLst>
                    <a:ext uri="{9D8B030D-6E8A-4147-A177-3AD203B41FA5}">
                      <a16:colId xmlns="" xmlns:a16="http://schemas.microsoft.com/office/drawing/2014/main" val="1642423887"/>
                    </a:ext>
                  </a:extLst>
                </a:gridCol>
                <a:gridCol w="2013029">
                  <a:extLst>
                    <a:ext uri="{9D8B030D-6E8A-4147-A177-3AD203B41FA5}">
                      <a16:colId xmlns="" xmlns:a16="http://schemas.microsoft.com/office/drawing/2014/main" val="3647590390"/>
                    </a:ext>
                  </a:extLst>
                </a:gridCol>
                <a:gridCol w="1533674">
                  <a:extLst>
                    <a:ext uri="{9D8B030D-6E8A-4147-A177-3AD203B41FA5}">
                      <a16:colId xmlns="" xmlns:a16="http://schemas.microsoft.com/office/drawing/2014/main" val="442742367"/>
                    </a:ext>
                  </a:extLst>
                </a:gridCol>
              </a:tblGrid>
              <a:tr h="39015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Ген</a:t>
                      </a:r>
                    </a:p>
                  </a:txBody>
                  <a:tcPr marL="8011" marR="8011" marT="801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91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rs </a:t>
                      </a:r>
                      <a:r>
                        <a:rPr lang="en-US" sz="16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dbSNP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91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Транскрипт</a:t>
                      </a:r>
                    </a:p>
                  </a:txBody>
                  <a:tcPr marL="8011" marR="8011" marT="801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91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Нуклеотидная замена</a:t>
                      </a:r>
                    </a:p>
                  </a:txBody>
                  <a:tcPr marL="8011" marR="8011" marT="801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91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Аминокислотная замена</a:t>
                      </a:r>
                    </a:p>
                  </a:txBody>
                  <a:tcPr marL="8011" marR="8011" marT="801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91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Частота встречаемости</a:t>
                      </a:r>
                    </a:p>
                  </a:txBody>
                  <a:tcPr marL="8011" marR="8011" marT="801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91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ClinVar</a:t>
                      </a: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/ACMG*</a:t>
                      </a:r>
                    </a:p>
                  </a:txBody>
                  <a:tcPr marL="8011" marR="8011" marT="801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91A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59603341"/>
                  </a:ext>
                </a:extLst>
              </a:tr>
              <a:tr h="20026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CHMP7</a:t>
                      </a:r>
                    </a:p>
                  </a:txBody>
                  <a:tcPr marL="8011" marR="8011" marT="801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rs149327190</a:t>
                      </a:r>
                    </a:p>
                  </a:txBody>
                  <a:tcPr marL="8011" marR="8011" marT="801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NM_152272</a:t>
                      </a:r>
                    </a:p>
                  </a:txBody>
                  <a:tcPr marL="8011" marR="8011" marT="801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c.C437T</a:t>
                      </a:r>
                    </a:p>
                  </a:txBody>
                  <a:tcPr marL="8011" marR="8011" marT="801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p.A146V</a:t>
                      </a:r>
                    </a:p>
                  </a:txBody>
                  <a:tcPr marL="8011" marR="8011" marT="801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0,000958</a:t>
                      </a:r>
                    </a:p>
                  </a:txBody>
                  <a:tcPr marL="8011" marR="8011" marT="801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нд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/LB</a:t>
                      </a:r>
                    </a:p>
                  </a:txBody>
                  <a:tcPr marL="8011" marR="8011" marT="801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93313452"/>
                  </a:ext>
                </a:extLst>
              </a:tr>
              <a:tr h="20026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NLRP1</a:t>
                      </a:r>
                    </a:p>
                  </a:txBody>
                  <a:tcPr marL="8011" marR="8011" marT="801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rs112191372</a:t>
                      </a:r>
                    </a:p>
                  </a:txBody>
                  <a:tcPr marL="8011" marR="8011" marT="801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NM_033004</a:t>
                      </a:r>
                    </a:p>
                  </a:txBody>
                  <a:tcPr marL="8011" marR="8011" marT="801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c.G1599T</a:t>
                      </a:r>
                    </a:p>
                  </a:txBody>
                  <a:tcPr marL="8011" marR="8011" marT="801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p.Q533H</a:t>
                      </a:r>
                    </a:p>
                  </a:txBody>
                  <a:tcPr marL="8011" marR="8011" marT="801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0,00453</a:t>
                      </a:r>
                    </a:p>
                  </a:txBody>
                  <a:tcPr marL="8011" marR="8011" marT="801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LB/B</a:t>
                      </a:r>
                    </a:p>
                  </a:txBody>
                  <a:tcPr marL="8011" marR="8011" marT="801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51091287"/>
                  </a:ext>
                </a:extLst>
              </a:tr>
              <a:tr h="20026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NLRP2</a:t>
                      </a:r>
                    </a:p>
                  </a:txBody>
                  <a:tcPr marL="8011" marR="8011" marT="801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rs61735077</a:t>
                      </a:r>
                    </a:p>
                  </a:txBody>
                  <a:tcPr marL="8011" marR="8011" marT="801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NM_017852</a:t>
                      </a:r>
                    </a:p>
                  </a:txBody>
                  <a:tcPr marL="8011" marR="8011" marT="801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c.A1060G</a:t>
                      </a:r>
                    </a:p>
                  </a:txBody>
                  <a:tcPr marL="8011" marR="8011" marT="801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p.I354V</a:t>
                      </a:r>
                    </a:p>
                  </a:txBody>
                  <a:tcPr marL="8011" marR="8011" marT="801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0,004925</a:t>
                      </a:r>
                    </a:p>
                  </a:txBody>
                  <a:tcPr marL="8011" marR="8011" marT="801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LB/B</a:t>
                      </a:r>
                    </a:p>
                  </a:txBody>
                  <a:tcPr marL="8011" marR="8011" marT="801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7583140"/>
                  </a:ext>
                </a:extLst>
              </a:tr>
              <a:tr h="20026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NLRP2</a:t>
                      </a:r>
                    </a:p>
                  </a:txBody>
                  <a:tcPr marL="8011" marR="8011" marT="801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rs750563035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NM_017852</a:t>
                      </a:r>
                    </a:p>
                  </a:txBody>
                  <a:tcPr marL="8011" marR="8011" marT="801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c.C410A</a:t>
                      </a:r>
                    </a:p>
                  </a:txBody>
                  <a:tcPr marL="8011" marR="8011" marT="801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p.T137K</a:t>
                      </a:r>
                    </a:p>
                  </a:txBody>
                  <a:tcPr marL="8011" marR="8011" marT="801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0,0000006391</a:t>
                      </a:r>
                    </a:p>
                  </a:txBody>
                  <a:tcPr marL="8011" marR="8011" marT="801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нд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/VUS</a:t>
                      </a:r>
                    </a:p>
                  </a:txBody>
                  <a:tcPr marL="8011" marR="8011" marT="801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19221049"/>
                  </a:ext>
                </a:extLst>
              </a:tr>
              <a:tr h="20026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NLRP2</a:t>
                      </a:r>
                    </a:p>
                  </a:txBody>
                  <a:tcPr marL="8011" marR="8011" marT="801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rs762522050</a:t>
                      </a:r>
                    </a:p>
                  </a:txBody>
                  <a:tcPr marL="8011" marR="8011" marT="801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NM_017852</a:t>
                      </a:r>
                    </a:p>
                  </a:txBody>
                  <a:tcPr marL="8011" marR="8011" marT="801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c.</a:t>
                      </a: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С1313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</a:t>
                      </a:r>
                    </a:p>
                  </a:txBody>
                  <a:tcPr marL="8011" marR="8011" marT="801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p.P438L</a:t>
                      </a:r>
                    </a:p>
                  </a:txBody>
                  <a:tcPr marL="8011" marR="8011" marT="801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0,00002235</a:t>
                      </a:r>
                    </a:p>
                  </a:txBody>
                  <a:tcPr marL="8011" marR="8011" marT="801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VUS/VUS</a:t>
                      </a:r>
                    </a:p>
                  </a:txBody>
                  <a:tcPr marL="8011" marR="8011" marT="801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69812158"/>
                  </a:ext>
                </a:extLst>
              </a:tr>
              <a:tr h="20026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NLRP2</a:t>
                      </a:r>
                    </a:p>
                  </a:txBody>
                  <a:tcPr marL="8011" marR="8011" marT="801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rs149735961</a:t>
                      </a:r>
                    </a:p>
                  </a:txBody>
                  <a:tcPr marL="8011" marR="8011" marT="801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NM_017852</a:t>
                      </a:r>
                    </a:p>
                  </a:txBody>
                  <a:tcPr marL="8011" marR="8011" marT="801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c.G1010A</a:t>
                      </a:r>
                    </a:p>
                  </a:txBody>
                  <a:tcPr marL="8011" marR="8011" marT="801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p.R337Q</a:t>
                      </a:r>
                    </a:p>
                  </a:txBody>
                  <a:tcPr marL="8011" marR="8011" marT="801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0,000816</a:t>
                      </a:r>
                    </a:p>
                  </a:txBody>
                  <a:tcPr marL="8011" marR="8011" marT="801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VUS/VUS</a:t>
                      </a:r>
                    </a:p>
                  </a:txBody>
                  <a:tcPr marL="8011" marR="8011" marT="801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13305664"/>
                  </a:ext>
                </a:extLst>
              </a:tr>
              <a:tr h="20026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NLRP7</a:t>
                      </a:r>
                    </a:p>
                  </a:txBody>
                  <a:tcPr marL="8011" marR="8011" marT="801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rs144955489</a:t>
                      </a:r>
                    </a:p>
                  </a:txBody>
                  <a:tcPr marL="8011" marR="8011" marT="801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NM_001127255</a:t>
                      </a:r>
                    </a:p>
                  </a:txBody>
                  <a:tcPr marL="8011" marR="8011" marT="801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c.C3083T</a:t>
                      </a:r>
                    </a:p>
                  </a:txBody>
                  <a:tcPr marL="8011" marR="8011" marT="801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p.T1028M</a:t>
                      </a:r>
                    </a:p>
                  </a:txBody>
                  <a:tcPr marL="8011" marR="8011" marT="801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0,0002088</a:t>
                      </a:r>
                    </a:p>
                  </a:txBody>
                  <a:tcPr marL="8011" marR="8011" marT="801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VUS/VUS</a:t>
                      </a:r>
                    </a:p>
                  </a:txBody>
                  <a:tcPr marL="8011" marR="8011" marT="801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8819599"/>
                  </a:ext>
                </a:extLst>
              </a:tr>
              <a:tr h="20026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NLRP7</a:t>
                      </a:r>
                    </a:p>
                  </a:txBody>
                  <a:tcPr marL="8011" marR="8011" marT="801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rs749577734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NM_001127256</a:t>
                      </a:r>
                    </a:p>
                  </a:txBody>
                  <a:tcPr marL="8011" marR="8011" marT="801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c.C1172A</a:t>
                      </a:r>
                    </a:p>
                  </a:txBody>
                  <a:tcPr marL="8011" marR="8011" marT="801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p.T391K</a:t>
                      </a:r>
                    </a:p>
                  </a:txBody>
                  <a:tcPr marL="8011" marR="8011" marT="801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0,000004343</a:t>
                      </a:r>
                    </a:p>
                  </a:txBody>
                  <a:tcPr marL="8011" marR="8011" marT="801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нд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/VUS</a:t>
                      </a:r>
                    </a:p>
                  </a:txBody>
                  <a:tcPr marL="8011" marR="8011" marT="801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6028471"/>
                  </a:ext>
                </a:extLst>
              </a:tr>
              <a:tr h="20026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NLRP9</a:t>
                      </a:r>
                    </a:p>
                  </a:txBody>
                  <a:tcPr marL="8011" marR="8011" marT="801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rs568593996</a:t>
                      </a:r>
                    </a:p>
                  </a:txBody>
                  <a:tcPr marL="8011" marR="8011" marT="801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NM_176820</a:t>
                      </a:r>
                    </a:p>
                  </a:txBody>
                  <a:tcPr marL="8011" marR="8011" marT="801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c.19dupT</a:t>
                      </a:r>
                    </a:p>
                  </a:txBody>
                  <a:tcPr marL="8011" marR="8011" marT="801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p.S7Ffs*21</a:t>
                      </a:r>
                    </a:p>
                  </a:txBody>
                  <a:tcPr marL="8011" marR="8011" marT="801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0,0007766</a:t>
                      </a:r>
                    </a:p>
                  </a:txBody>
                  <a:tcPr marL="8011" marR="8011" marT="801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LB/VUS</a:t>
                      </a:r>
                    </a:p>
                  </a:txBody>
                  <a:tcPr marL="8011" marR="8011" marT="801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72491350"/>
                  </a:ext>
                </a:extLst>
              </a:tr>
              <a:tr h="20026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NLRP9</a:t>
                      </a:r>
                    </a:p>
                  </a:txBody>
                  <a:tcPr marL="8011" marR="8011" marT="801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rs138973578</a:t>
                      </a:r>
                    </a:p>
                  </a:txBody>
                  <a:tcPr marL="8011" marR="8011" marT="801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NM_176820</a:t>
                      </a:r>
                    </a:p>
                  </a:txBody>
                  <a:tcPr marL="8011" marR="8011" marT="801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c.C2239G</a:t>
                      </a:r>
                    </a:p>
                  </a:txBody>
                  <a:tcPr marL="8011" marR="8011" marT="801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p.L747V</a:t>
                      </a:r>
                    </a:p>
                  </a:txBody>
                  <a:tcPr marL="8011" marR="8011" marT="801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0,0003334</a:t>
                      </a:r>
                    </a:p>
                  </a:txBody>
                  <a:tcPr marL="8011" marR="8011" marT="801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нд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/LB</a:t>
                      </a:r>
                    </a:p>
                  </a:txBody>
                  <a:tcPr marL="8011" marR="8011" marT="801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6083912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FD70DF8-C2B4-6D48-8275-250B61E665D0}"/>
              </a:ext>
            </a:extLst>
          </p:cNvPr>
          <p:cNvSpPr txBox="1"/>
          <p:nvPr/>
        </p:nvSpPr>
        <p:spPr>
          <a:xfrm>
            <a:off x="367633" y="319057"/>
            <a:ext cx="11456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Редкие варианты нуклеотидной последовательности, выявленные в генах, связанных с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пироптозом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недоношенных новорожденных с бронхолегочной дисплазией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49A7256-D777-4BC9-18E8-11F5061FEE5F}"/>
              </a:ext>
            </a:extLst>
          </p:cNvPr>
          <p:cNvSpPr txBox="1"/>
          <p:nvPr/>
        </p:nvSpPr>
        <p:spPr>
          <a:xfrm>
            <a:off x="367633" y="4892457"/>
            <a:ext cx="113398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BD7D3095-F8A6-DB30-849E-4FF91B621B7F}"/>
              </a:ext>
            </a:extLst>
          </p:cNvPr>
          <p:cNvGrpSpPr/>
          <p:nvPr/>
        </p:nvGrpSpPr>
        <p:grpSpPr>
          <a:xfrm>
            <a:off x="543045" y="5415943"/>
            <a:ext cx="11287316" cy="1200328"/>
            <a:chOff x="576072" y="822960"/>
            <a:chExt cx="11317224" cy="662940"/>
          </a:xfrm>
          <a:solidFill>
            <a:srgbClr val="C9D8DD"/>
          </a:solidFill>
        </p:grpSpPr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47C966B6-0D06-7567-F37B-8A45276FCCAA}"/>
                </a:ext>
              </a:extLst>
            </p:cNvPr>
            <p:cNvSpPr/>
            <p:nvPr/>
          </p:nvSpPr>
          <p:spPr>
            <a:xfrm>
              <a:off x="868680" y="822960"/>
              <a:ext cx="11024616" cy="6629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>
              <a:extLst>
                <a:ext uri="{FF2B5EF4-FFF2-40B4-BE49-F238E27FC236}">
                  <a16:creationId xmlns="" xmlns:a16="http://schemas.microsoft.com/office/drawing/2014/main" id="{A48697C7-74FA-0FC0-07CB-118B72C29338}"/>
                </a:ext>
              </a:extLst>
            </p:cNvPr>
            <p:cNvSpPr/>
            <p:nvPr/>
          </p:nvSpPr>
          <p:spPr>
            <a:xfrm>
              <a:off x="576072" y="822960"/>
              <a:ext cx="619506" cy="6629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992F9DC-D8DB-B6E3-FA52-8863B0AF8A09}"/>
              </a:ext>
            </a:extLst>
          </p:cNvPr>
          <p:cNvSpPr txBox="1"/>
          <p:nvPr/>
        </p:nvSpPr>
        <p:spPr>
          <a:xfrm>
            <a:off x="747929" y="5415942"/>
            <a:ext cx="110824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в группе недоношенных новорожденных с БЛД выявлены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редких варианта нуклеотидной  последовательности с неопределенным клиническим значением в генах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NLRP7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c.C3083T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c.C1172A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NLRP2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b="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c.</a:t>
            </a:r>
            <a:r>
              <a:rPr lang="ru-RU" sz="1800" b="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С1313</a:t>
            </a:r>
            <a:r>
              <a:rPr lang="en-US" sz="1800" b="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T</a:t>
            </a:r>
            <a:r>
              <a:rPr lang="ru-RU" sz="1800" b="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c.C410A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Необходим дальнейший анализ роли полиморфных вариантов генов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пироптоза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развитии заболеваний перинатального периода у недоношенных новорождённых.</a:t>
            </a:r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E1443CD-3F3E-52E3-E4B8-33B1CA4F1126}"/>
              </a:ext>
            </a:extLst>
          </p:cNvPr>
          <p:cNvSpPr txBox="1"/>
          <p:nvPr/>
        </p:nvSpPr>
        <p:spPr>
          <a:xfrm>
            <a:off x="367633" y="4189439"/>
            <a:ext cx="11456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нет данных в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ClinVar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 – Benign (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доброкачественный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LB – Likely benign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(вероятно доброкачественный)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VUS – Variant of uncertain significance (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неопределенного клинического значения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2537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585</TotalTime>
  <Words>562</Words>
  <Application>Microsoft Office PowerPoint</Application>
  <PresentationFormat>Широкоэкранный</PresentationFormat>
  <Paragraphs>111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E M</cp:lastModifiedBy>
  <cp:revision>80</cp:revision>
  <dcterms:created xsi:type="dcterms:W3CDTF">2016-11-18T14:12:19Z</dcterms:created>
  <dcterms:modified xsi:type="dcterms:W3CDTF">2025-04-25T12:14:53Z</dcterms:modified>
</cp:coreProperties>
</file>